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6" r:id="rId4"/>
    <p:sldId id="267" r:id="rId5"/>
    <p:sldId id="268" r:id="rId6"/>
    <p:sldId id="271" r:id="rId7"/>
    <p:sldId id="269" r:id="rId8"/>
    <p:sldId id="270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9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8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10/18/2016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10/18/2016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10/18/2016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10/18/2016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10/18/2016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10/18/2016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10/18/2016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10/18/2016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10/18/2016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10/18/2016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10/18/2016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10/18/2016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021584" y="4468031"/>
            <a:ext cx="5908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                </a:t>
            </a:r>
            <a:r>
              <a:rPr lang="en-US" sz="2400" b="1" dirty="0" smtClean="0">
                <a:solidFill>
                  <a:srgbClr val="38949E"/>
                </a:solidFill>
              </a:rPr>
              <a:t>PostgreSQL </a:t>
            </a:r>
            <a:r>
              <a:rPr lang="en-US" sz="2400" dirty="0" smtClean="0"/>
              <a:t>/ Getting Started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/>
              <a:t>PostgreSQL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Open source </a:t>
            </a:r>
            <a:r>
              <a:rPr lang="en-US" sz="2400" b="1" dirty="0" smtClean="0"/>
              <a:t>relational database </a:t>
            </a:r>
            <a:r>
              <a:rPr lang="en-US" sz="2400" dirty="0" smtClean="0"/>
              <a:t>management system (RDBMS</a:t>
            </a:r>
            <a:r>
              <a:rPr lang="en-US" sz="2400" dirty="0" smtClean="0"/>
              <a:t>) developed by a worldwide team of volunteers. Not controlled by any corporation</a:t>
            </a:r>
            <a:endParaRPr lang="en-US" sz="24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Stores data/records in </a:t>
            </a:r>
            <a:r>
              <a:rPr lang="en-US" sz="2400" b="1" dirty="0" smtClean="0"/>
              <a:t>tables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Data is separated into </a:t>
            </a:r>
            <a:r>
              <a:rPr lang="en-US" sz="2400" b="1" dirty="0" smtClean="0"/>
              <a:t>columns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b="1" dirty="0"/>
              <a:t> </a:t>
            </a:r>
            <a:r>
              <a:rPr lang="en-US" sz="2400" dirty="0" smtClean="0"/>
              <a:t>Uses </a:t>
            </a:r>
            <a:r>
              <a:rPr lang="en-US" sz="2400" b="1" dirty="0" smtClean="0"/>
              <a:t>SQL (Structured Query Language)</a:t>
            </a:r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</a:t>
            </a:r>
            <a:r>
              <a:rPr lang="en-US" dirty="0" smtClean="0"/>
              <a:t>PostgreSQL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45815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Designed for high-volume environments (MVCC)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Reliability and stability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Very extensible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/>
              <a:t> </a:t>
            </a:r>
            <a:r>
              <a:rPr lang="en-US" sz="2400" dirty="0" smtClean="0"/>
              <a:t>GUI database design &amp; admin tools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/>
              <a:t> </a:t>
            </a:r>
            <a:r>
              <a:rPr lang="en-US" sz="2400" dirty="0" smtClean="0"/>
              <a:t>Implements SQL standard very well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JSON Support &amp; NoSQL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7841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595410" cy="1609344"/>
          </a:xfrm>
        </p:spPr>
        <p:txBody>
          <a:bodyPr/>
          <a:lstStyle/>
          <a:p>
            <a:r>
              <a:rPr lang="en-US" dirty="0" smtClean="0"/>
              <a:t>Disadvantages of </a:t>
            </a:r>
            <a:r>
              <a:rPr lang="en-US" dirty="0" smtClean="0"/>
              <a:t>PostgreSQL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</a:t>
            </a:r>
            <a:r>
              <a:rPr lang="en-US" sz="2400" dirty="0" smtClean="0"/>
              <a:t>Usability curve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A little slower than MySQL (Read-heavy operations)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/>
              <a:t> </a:t>
            </a:r>
            <a:r>
              <a:rPr lang="en-US" sz="2400" dirty="0" smtClean="0"/>
              <a:t>Popularity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9171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PostgreSQL </a:t>
            </a:r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Cross Platform – Linux / Unix / Solaris / Windows / Apple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CPU – Dual core 2.0 GHz or better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20GB+ Hard Drive Space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Memory – 2GB+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0478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PostgreSQL Limits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5089452"/>
              </p:ext>
            </p:extLst>
          </p:nvPr>
        </p:nvGraphicFramePr>
        <p:xfrm>
          <a:off x="1069975" y="2866390"/>
          <a:ext cx="10058400" cy="2560320"/>
        </p:xfrm>
        <a:graphic>
          <a:graphicData uri="http://schemas.openxmlformats.org/drawingml/2006/table">
            <a:tbl>
              <a:tblPr/>
              <a:tblGrid>
                <a:gridCol w="5029200"/>
                <a:gridCol w="5029200"/>
              </a:tblGrid>
              <a:tr h="0">
                <a:tc>
                  <a:txBody>
                    <a:bodyPr/>
                    <a:lstStyle/>
                    <a:p>
                      <a:r>
                        <a:rPr lang="en-US" b="1" dirty="0"/>
                        <a:t>Maximum Database Size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Unlimited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b="1" dirty="0"/>
                        <a:t>Maximum Table Size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32 TB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b="1" dirty="0"/>
                        <a:t>Maximum Row Size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1.6 TB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b="1" dirty="0"/>
                        <a:t>Maximum Field Size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1 GB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b="1" dirty="0"/>
                        <a:t>Maximum Rows per Table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Unlimited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b="1" dirty="0"/>
                        <a:t>Maximum Columns per Table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250 - 1600 depending on column types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b="1" dirty="0"/>
                        <a:t>Maximum Indexes per Table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Unlimited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4860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Postgre</a:t>
            </a:r>
            <a:r>
              <a:rPr lang="en-US" dirty="0" smtClean="0"/>
              <a:t>SQL </a:t>
            </a:r>
            <a:r>
              <a:rPr lang="en-US" dirty="0" smtClean="0"/>
              <a:t>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</a:t>
            </a:r>
            <a:r>
              <a:rPr lang="en-US" sz="2400" dirty="0" smtClean="0"/>
              <a:t>PG </a:t>
            </a:r>
            <a:r>
              <a:rPr lang="en-US" sz="2400" dirty="0" smtClean="0"/>
              <a:t>Client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</a:t>
            </a:r>
            <a:r>
              <a:rPr lang="en-US" sz="2400" dirty="0" smtClean="0"/>
              <a:t>phpPgAdmin</a:t>
            </a:r>
            <a:endParaRPr lang="en-US" sz="24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</a:t>
            </a:r>
            <a:r>
              <a:rPr lang="en-US" sz="2400" dirty="0" smtClean="0"/>
              <a:t>PG Admin III</a:t>
            </a:r>
            <a:endParaRPr lang="en-US" sz="24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</a:t>
            </a:r>
            <a:r>
              <a:rPr lang="en-US" sz="2400" dirty="0" smtClean="0"/>
              <a:t>PSequel</a:t>
            </a:r>
            <a:endParaRPr lang="en-US" sz="24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</a:t>
            </a:r>
            <a:r>
              <a:rPr lang="en-US" sz="2400" dirty="0" smtClean="0"/>
              <a:t>SQL Tabs</a:t>
            </a:r>
            <a:endParaRPr lang="en-US" sz="24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/>
              <a:t> </a:t>
            </a:r>
            <a:r>
              <a:rPr lang="en-US" sz="2400" dirty="0" err="1" smtClean="0"/>
              <a:t>Navicat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8547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Data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CHARACTER / CHAR / VARCHAR / TEXT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INT / INTEGER / SMALL INT / BIG </a:t>
            </a:r>
            <a:r>
              <a:rPr lang="en-US" dirty="0" smtClean="0"/>
              <a:t>INT / SERIAL / BIG SERIAL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DECIMAL / FLOAT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BOOLEAN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DATE / DATETIME / TIME / </a:t>
            </a:r>
            <a:r>
              <a:rPr lang="en-US" dirty="0" smtClean="0"/>
              <a:t>TIMESTAMP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UUID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26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7747</TotalTime>
  <Words>240</Words>
  <Application>Microsoft Office PowerPoint</Application>
  <PresentationFormat>Widescreen</PresentationFormat>
  <Paragraphs>52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Arial Black</vt:lpstr>
      <vt:lpstr>Wingdings</vt:lpstr>
      <vt:lpstr>Wood Type</vt:lpstr>
      <vt:lpstr>Full Stack Web Development</vt:lpstr>
      <vt:lpstr>What Is PostgreSQL?</vt:lpstr>
      <vt:lpstr>Advantages of PostgreSQL?</vt:lpstr>
      <vt:lpstr>Disadvantages of PostgreSQL</vt:lpstr>
      <vt:lpstr>PostgreSQL Requirements</vt:lpstr>
      <vt:lpstr>PostgreSQL Limits</vt:lpstr>
      <vt:lpstr>PostgreSQL Tools</vt:lpstr>
      <vt:lpstr>General Data Types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63</cp:revision>
  <dcterms:created xsi:type="dcterms:W3CDTF">2016-08-08T14:29:34Z</dcterms:created>
  <dcterms:modified xsi:type="dcterms:W3CDTF">2016-10-18T15:03:31Z</dcterms:modified>
</cp:coreProperties>
</file>